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png>
</file>

<file path=ppt/media/image13.tif>
</file>

<file path=ppt/media/image14.png>
</file>

<file path=ppt/media/image14.tif>
</file>

<file path=ppt/media/image15.png>
</file>

<file path=ppt/media/image15.tif>
</file>

<file path=ppt/media/image16.png>
</file>

<file path=ppt/media/image16.tif>
</file>

<file path=ppt/media/image17.png>
</file>

<file path=ppt/media/image17.tif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e e data"/>
          <p:cNvSpPr txBox="1"/>
          <p:nvPr>
            <p:ph type="body" sz="quarter" idx="21" hasCustomPrompt="1"/>
          </p:nvPr>
        </p:nvSpPr>
        <p:spPr>
          <a:xfrm>
            <a:off x="698500" y="86574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Autore e data</a:t>
            </a:r>
          </a:p>
        </p:txBody>
      </p:sp>
      <p:sp>
        <p:nvSpPr>
          <p:cNvPr id="12" name="Titolo presentazione"/>
          <p:cNvSpPr txBox="1"/>
          <p:nvPr>
            <p:ph type="title" hasCustomPrompt="1"/>
          </p:nvPr>
        </p:nvSpPr>
        <p:spPr>
          <a:xfrm>
            <a:off x="698500" y="1854200"/>
            <a:ext cx="11609057" cy="3302000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13" name="Corpo livello uno…"/>
          <p:cNvSpPr txBox="1"/>
          <p:nvPr>
            <p:ph type="body" sz="quarter" idx="1" hasCustomPrompt="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Dettagli informazione"/>
          <p:cNvSpPr txBox="1"/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Dettagli informazione</a:t>
            </a:r>
          </a:p>
        </p:txBody>
      </p:sp>
      <p:sp>
        <p:nvSpPr>
          <p:cNvPr id="107" name="Corpo livello uno…"/>
          <p:cNvSpPr txBox="1"/>
          <p:nvPr>
            <p:ph type="body" idx="1" hasCustomPrompt="1"/>
          </p:nvPr>
        </p:nvSpPr>
        <p:spPr>
          <a:xfrm>
            <a:off x="698500" y="999066"/>
            <a:ext cx="11607800" cy="521091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orpo livello uno…"/>
          <p:cNvSpPr txBox="1"/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Attribuzione"/>
          <p:cNvSpPr txBox="1"/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Attribuzione</a:t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appardelle con burro al prezzemolo, nocciole tostate e scaglie di parmigiano"/>
          <p:cNvSpPr/>
          <p:nvPr>
            <p:ph type="pic" idx="21"/>
          </p:nvPr>
        </p:nvSpPr>
        <p:spPr>
          <a:xfrm>
            <a:off x="-2082800" y="687558"/>
            <a:ext cx="11165190" cy="83738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iotola di insalata con riso saltato, uova sode e bacchette"/>
          <p:cNvSpPr/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Ciotola con frittelle al salmone, insalata e hummus"/>
          <p:cNvSpPr/>
          <p:nvPr>
            <p:ph type="pic" idx="23"/>
          </p:nvPr>
        </p:nvSpPr>
        <p:spPr>
          <a:xfrm>
            <a:off x="4984750" y="2749413"/>
            <a:ext cx="7937500" cy="92382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iotola di insalata con riso saltato, uova sode e bacchette"/>
          <p:cNvSpPr/>
          <p:nvPr>
            <p:ph type="pic" idx="21"/>
          </p:nvPr>
        </p:nvSpPr>
        <p:spPr>
          <a:xfrm>
            <a:off x="-1016000" y="-1054100"/>
            <a:ext cx="14427200" cy="115417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 e lime"/>
          <p:cNvSpPr/>
          <p:nvPr>
            <p:ph type="pic" idx="21"/>
          </p:nvPr>
        </p:nvSpPr>
        <p:spPr>
          <a:xfrm>
            <a:off x="-376767" y="-915894"/>
            <a:ext cx="17835652" cy="106821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olo presentazione"/>
          <p:cNvSpPr txBox="1"/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23" name="Corpo livello uno…"/>
          <p:cNvSpPr txBox="1"/>
          <p:nvPr>
            <p:ph type="body" sz="quarter" idx="1" hasCustomPrompt="1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ore e data"/>
          <p:cNvSpPr txBox="1"/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Autore e data</a:t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iotola con frittelle al salmone, insalata e hummus "/>
          <p:cNvSpPr/>
          <p:nvPr>
            <p:ph type="pic" idx="21"/>
          </p:nvPr>
        </p:nvSpPr>
        <p:spPr>
          <a:xfrm>
            <a:off x="5319129" y="495299"/>
            <a:ext cx="7543801" cy="87800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Corpo livello uno…"/>
          <p:cNvSpPr txBox="1"/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Titolo"/>
          <p:cNvSpPr txBox="1"/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Sottotitolo diapositiva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4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9358"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appardelle con burro al prezzemolo, nocciole tostate e scaglie di parmigiano"/>
          <p:cNvSpPr/>
          <p:nvPr>
            <p:ph type="pic" idx="21"/>
          </p:nvPr>
        </p:nvSpPr>
        <p:spPr>
          <a:xfrm>
            <a:off x="6172200" y="596900"/>
            <a:ext cx="6448425" cy="8597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Titolo"/>
          <p:cNvSpPr txBox="1"/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62" name="Sottotitolo diapositiva"/>
          <p:cNvSpPr txBox="1"/>
          <p:nvPr>
            <p:ph type="body" sz="quarter" idx="22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1151">
              <a:lnSpc>
                <a:spcPct val="100000"/>
              </a:lnSpc>
              <a:spcBef>
                <a:spcPts val="0"/>
              </a:spcBef>
              <a:buSzTx/>
              <a:buNone/>
              <a:defRPr b="1" sz="3762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3" name="Corpo livello uno…"/>
          <p:cNvSpPr txBox="1"/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/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Titolo sezione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0" name="Sottotitolo diapositiva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/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89" name="Sottotitolo programma"/>
          <p:cNvSpPr txBox="1"/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Sottotitolo programma</a:t>
            </a:r>
          </a:p>
        </p:txBody>
      </p:sp>
      <p:sp>
        <p:nvSpPr>
          <p:cNvPr id="90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1300"/>
              </a:spcBef>
              <a:buSzTx/>
              <a:buNone/>
              <a:defRPr spc="-38" sz="3800"/>
            </a:lvl1pPr>
            <a:lvl2pPr marL="0" indent="457200">
              <a:spcBef>
                <a:spcPts val="1300"/>
              </a:spcBef>
              <a:buSzTx/>
              <a:buNone/>
              <a:defRPr spc="-38" sz="3800"/>
            </a:lvl2pPr>
            <a:lvl3pPr marL="0" indent="914400">
              <a:spcBef>
                <a:spcPts val="1300"/>
              </a:spcBef>
              <a:buSzTx/>
              <a:buNone/>
              <a:defRPr spc="-38" sz="3800"/>
            </a:lvl3pPr>
            <a:lvl4pPr marL="0" indent="1371600">
              <a:spcBef>
                <a:spcPts val="1300"/>
              </a:spcBef>
              <a:buSzTx/>
              <a:buNone/>
              <a:defRPr spc="-38" sz="3800"/>
            </a:lvl4pPr>
            <a:lvl5pPr marL="0" indent="1828800">
              <a:spcBef>
                <a:spcPts val="1300"/>
              </a:spcBef>
              <a:buSzTx/>
              <a:buNone/>
              <a:defRPr spc="-38" sz="3800"/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 livello uno…"/>
          <p:cNvSpPr txBox="1"/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olo"/>
          <p:cNvSpPr txBox="1"/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3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tif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tif"/><Relationship Id="rId3" Type="http://schemas.openxmlformats.org/officeDocument/2006/relationships/image" Target="../media/image14.png"/><Relationship Id="rId4" Type="http://schemas.openxmlformats.org/officeDocument/2006/relationships/image" Target="../media/image11.tif"/><Relationship Id="rId5" Type="http://schemas.openxmlformats.org/officeDocument/2006/relationships/image" Target="../media/image1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Relationship Id="rId3" Type="http://schemas.openxmlformats.org/officeDocument/2006/relationships/image" Target="../media/image12.tif"/><Relationship Id="rId4" Type="http://schemas.openxmlformats.org/officeDocument/2006/relationships/image" Target="../media/image17.png"/><Relationship Id="rId5" Type="http://schemas.openxmlformats.org/officeDocument/2006/relationships/image" Target="../media/image13.tif"/><Relationship Id="rId6" Type="http://schemas.openxmlformats.org/officeDocument/2006/relationships/image" Target="../media/image1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Relationship Id="rId3" Type="http://schemas.openxmlformats.org/officeDocument/2006/relationships/image" Target="../media/image12.tif"/><Relationship Id="rId4" Type="http://schemas.openxmlformats.org/officeDocument/2006/relationships/image" Target="../media/image17.png"/><Relationship Id="rId5" Type="http://schemas.openxmlformats.org/officeDocument/2006/relationships/image" Target="../media/image13.tif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14.tif"/><Relationship Id="rId9" Type="http://schemas.openxmlformats.org/officeDocument/2006/relationships/image" Target="../media/image20.png"/><Relationship Id="rId10" Type="http://schemas.openxmlformats.org/officeDocument/2006/relationships/image" Target="../media/image15.tif"/><Relationship Id="rId11" Type="http://schemas.openxmlformats.org/officeDocument/2006/relationships/image" Target="../media/image2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tif"/><Relationship Id="rId3" Type="http://schemas.openxmlformats.org/officeDocument/2006/relationships/image" Target="../media/image2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tif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tif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"/><Relationship Id="rId3" Type="http://schemas.openxmlformats.org/officeDocument/2006/relationships/image" Target="../media/image4.png"/><Relationship Id="rId4" Type="http://schemas.openxmlformats.org/officeDocument/2006/relationships/image" Target="../media/image5.tif"/><Relationship Id="rId5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tif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tif"/><Relationship Id="rId3" Type="http://schemas.openxmlformats.org/officeDocument/2006/relationships/image" Target="../media/image9.png"/><Relationship Id="rId4" Type="http://schemas.openxmlformats.org/officeDocument/2006/relationships/image" Target="../media/image8.tif"/><Relationship Id="rId5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STLI…"/>
          <p:cNvSpPr txBox="1"/>
          <p:nvPr>
            <p:ph type="ctrTitle"/>
          </p:nvPr>
        </p:nvSpPr>
        <p:spPr>
          <a:xfrm>
            <a:off x="698500" y="1854200"/>
            <a:ext cx="11609057" cy="4435396"/>
          </a:xfrm>
          <a:prstGeom prst="rect">
            <a:avLst/>
          </a:prstGeom>
        </p:spPr>
        <p:txBody>
          <a:bodyPr/>
          <a:lstStyle/>
          <a:p>
            <a:pPr/>
            <a:r>
              <a:t>ASTLI</a:t>
            </a:r>
          </a:p>
          <a:p>
            <a:pPr/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A</a:t>
            </a:r>
            <a:r>
              <a:t>dvanced </a:t>
            </a:r>
          </a:p>
          <a:p>
            <a:pPr/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S</a:t>
            </a:r>
            <a:r>
              <a:t>mart </a:t>
            </a:r>
          </a:p>
          <a:p>
            <a:pPr/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T</a:t>
            </a:r>
            <a:r>
              <a:t>raffic </a:t>
            </a: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Li</a:t>
            </a:r>
            <a:r>
              <a:t>ghts</a:t>
            </a:r>
          </a:p>
        </p:txBody>
      </p:sp>
      <p:sp>
        <p:nvSpPr>
          <p:cNvPr id="152" name="Andrea Leganza…"/>
          <p:cNvSpPr txBox="1"/>
          <p:nvPr>
            <p:ph type="subTitle" sz="quarter" idx="1"/>
          </p:nvPr>
        </p:nvSpPr>
        <p:spPr>
          <a:xfrm>
            <a:off x="698500" y="7834318"/>
            <a:ext cx="11607800" cy="1456400"/>
          </a:xfrm>
          <a:prstGeom prst="rect">
            <a:avLst/>
          </a:prstGeom>
        </p:spPr>
        <p:txBody>
          <a:bodyPr/>
          <a:lstStyle/>
          <a:p>
            <a:pPr algn="r" defTabSz="446136">
              <a:defRPr sz="2888"/>
            </a:pPr>
            <a:r>
              <a:t>Andrea Leganza</a:t>
            </a:r>
          </a:p>
          <a:p>
            <a:pPr algn="r" defTabSz="446136">
              <a:defRPr sz="2888"/>
            </a:pPr>
            <a:r>
              <a:t>Ghenadie Artic</a:t>
            </a:r>
          </a:p>
          <a:p>
            <a:pPr algn="r" defTabSz="446136">
              <a:defRPr sz="2888"/>
            </a:pPr>
            <a:r>
              <a:t>Alberto Coluzzi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06" name="Air pollution: becoming pollutions stations, recording data which lets municipal administrations plan viability improvements."/>
          <p:cNvSpPr txBox="1"/>
          <p:nvPr>
            <p:ph type="body" sz="quarter" idx="1"/>
          </p:nvPr>
        </p:nvSpPr>
        <p:spPr>
          <a:xfrm>
            <a:off x="698500" y="1613730"/>
            <a:ext cx="11607800" cy="1503578"/>
          </a:xfrm>
          <a:prstGeom prst="rect">
            <a:avLst/>
          </a:prstGeom>
        </p:spPr>
        <p:txBody>
          <a:bodyPr/>
          <a:lstStyle/>
          <a:p>
            <a:pPr defTabSz="1508519">
              <a:spcBef>
                <a:spcPts val="1100"/>
              </a:spcBef>
              <a:defRPr spc="-33" sz="3306"/>
            </a:pP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Air pollution</a:t>
            </a:r>
            <a:r>
              <a:t>: becoming pollutions stations, recording data which lets municipal administrations plan viability improvements. </a:t>
            </a:r>
          </a:p>
        </p:txBody>
      </p:sp>
      <p:grpSp>
        <p:nvGrpSpPr>
          <p:cNvPr id="209" name="Immagine"/>
          <p:cNvGrpSpPr/>
          <p:nvPr/>
        </p:nvGrpSpPr>
        <p:grpSpPr>
          <a:xfrm>
            <a:off x="606190" y="3574764"/>
            <a:ext cx="5002406" cy="6101135"/>
            <a:chOff x="0" y="0"/>
            <a:chExt cx="5002404" cy="6101134"/>
          </a:xfrm>
        </p:grpSpPr>
        <p:pic>
          <p:nvPicPr>
            <p:cNvPr id="208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4151" t="1835" r="0" b="40073"/>
            <a:stretch>
              <a:fillRect/>
            </a:stretch>
          </p:blipFill>
          <p:spPr>
            <a:xfrm>
              <a:off x="127000" y="88900"/>
              <a:ext cx="4748404" cy="577093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7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5002406" cy="6101136"/>
            </a:xfrm>
            <a:prstGeom prst="rect">
              <a:avLst/>
            </a:prstGeom>
            <a:effectLst/>
          </p:spPr>
        </p:pic>
      </p:grpSp>
      <p:grpSp>
        <p:nvGrpSpPr>
          <p:cNvPr id="212" name="Immagine"/>
          <p:cNvGrpSpPr/>
          <p:nvPr/>
        </p:nvGrpSpPr>
        <p:grpSpPr>
          <a:xfrm>
            <a:off x="5512159" y="3574764"/>
            <a:ext cx="7484175" cy="6101161"/>
            <a:chOff x="0" y="0"/>
            <a:chExt cx="7484174" cy="6101159"/>
          </a:xfrm>
        </p:grpSpPr>
        <p:pic>
          <p:nvPicPr>
            <p:cNvPr id="211" name="Immagine" descr="Immagin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7230175" cy="577096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0" name="Immagine" descr="Immagine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7484175" cy="610116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15" name="Pedestrians security: enabling traffic lights during night when a pedestrian is detected (instead of yellow blinking)."/>
          <p:cNvSpPr txBox="1"/>
          <p:nvPr>
            <p:ph type="body" sz="quarter" idx="1"/>
          </p:nvPr>
        </p:nvSpPr>
        <p:spPr>
          <a:xfrm>
            <a:off x="698500" y="1613730"/>
            <a:ext cx="11607800" cy="1207468"/>
          </a:xfrm>
          <a:prstGeom prst="rect">
            <a:avLst/>
          </a:prstGeom>
        </p:spPr>
        <p:txBody>
          <a:bodyPr/>
          <a:lstStyle/>
          <a:p>
            <a:pPr defTabSz="1629894">
              <a:spcBef>
                <a:spcPts val="1200"/>
              </a:spcBef>
              <a:defRPr spc="-35" sz="3572"/>
            </a:pP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Pedestrians security</a:t>
            </a:r>
            <a:r>
              <a:t>: enabling traffic lights during night when a pedestrian is detected (instead of yellow blinking).</a:t>
            </a:r>
          </a:p>
        </p:txBody>
      </p:sp>
      <p:grpSp>
        <p:nvGrpSpPr>
          <p:cNvPr id="218" name="Immagine"/>
          <p:cNvGrpSpPr/>
          <p:nvPr/>
        </p:nvGrpSpPr>
        <p:grpSpPr>
          <a:xfrm>
            <a:off x="7685917" y="3388598"/>
            <a:ext cx="4783367" cy="5753798"/>
            <a:chOff x="0" y="0"/>
            <a:chExt cx="4783365" cy="5753796"/>
          </a:xfrm>
        </p:grpSpPr>
        <p:pic>
          <p:nvPicPr>
            <p:cNvPr id="217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4736" t="24962" r="0" b="0"/>
            <a:stretch>
              <a:fillRect/>
            </a:stretch>
          </p:blipFill>
          <p:spPr>
            <a:xfrm>
              <a:off x="127000" y="88900"/>
              <a:ext cx="4529366" cy="542359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6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4783367" cy="5753797"/>
            </a:xfrm>
            <a:prstGeom prst="rect">
              <a:avLst/>
            </a:prstGeom>
            <a:effectLst/>
          </p:spPr>
        </p:pic>
      </p:grpSp>
      <p:grpSp>
        <p:nvGrpSpPr>
          <p:cNvPr id="221" name="Immagine"/>
          <p:cNvGrpSpPr/>
          <p:nvPr/>
        </p:nvGrpSpPr>
        <p:grpSpPr>
          <a:xfrm>
            <a:off x="222615" y="3632793"/>
            <a:ext cx="7479922" cy="5265505"/>
            <a:chOff x="0" y="0"/>
            <a:chExt cx="7479920" cy="5265503"/>
          </a:xfrm>
        </p:grpSpPr>
        <p:pic>
          <p:nvPicPr>
            <p:cNvPr id="220" name="Immagine" descr="Immagin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7225921" cy="493530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9" name="Immagine" descr="Immagine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7479921" cy="526550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24" name="Drivers/pedestrian security: enabling traffic lights facing red during night when driver excessive speed is detected."/>
          <p:cNvSpPr txBox="1"/>
          <p:nvPr>
            <p:ph type="body" sz="quarter" idx="1"/>
          </p:nvPr>
        </p:nvSpPr>
        <p:spPr>
          <a:xfrm>
            <a:off x="698500" y="1613730"/>
            <a:ext cx="11607800" cy="1207468"/>
          </a:xfrm>
          <a:prstGeom prst="rect">
            <a:avLst/>
          </a:prstGeom>
        </p:spPr>
        <p:txBody>
          <a:bodyPr/>
          <a:lstStyle/>
          <a:p>
            <a:pPr defTabSz="1629894">
              <a:spcBef>
                <a:spcPts val="1200"/>
              </a:spcBef>
              <a:defRPr spc="-35" sz="3572"/>
            </a:pP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Drivers/pedestrian security</a:t>
            </a:r>
            <a:r>
              <a:t>: enabling traffic lights facing red during night when driver excessive speed is detected.</a:t>
            </a:r>
          </a:p>
        </p:txBody>
      </p:sp>
      <p:pic>
        <p:nvPicPr>
          <p:cNvPr id="225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78246" y="3354593"/>
            <a:ext cx="1481704" cy="25091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8" name="Immagine"/>
          <p:cNvGrpSpPr/>
          <p:nvPr/>
        </p:nvGrpSpPr>
        <p:grpSpPr>
          <a:xfrm>
            <a:off x="6366293" y="3271151"/>
            <a:ext cx="3300527" cy="2676026"/>
            <a:chOff x="0" y="0"/>
            <a:chExt cx="3300525" cy="2676025"/>
          </a:xfrm>
        </p:grpSpPr>
        <p:pic>
          <p:nvPicPr>
            <p:cNvPr id="227" name="Immagine" descr="Immagin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7000" y="88900"/>
              <a:ext cx="3046526" cy="234582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6" name="Immagine" descr="Immagine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300526" cy="2676026"/>
            </a:xfrm>
            <a:prstGeom prst="rect">
              <a:avLst/>
            </a:prstGeom>
            <a:effectLst/>
          </p:spPr>
        </p:pic>
      </p:grpSp>
      <p:grpSp>
        <p:nvGrpSpPr>
          <p:cNvPr id="231" name="Immagine"/>
          <p:cNvGrpSpPr/>
          <p:nvPr/>
        </p:nvGrpSpPr>
        <p:grpSpPr>
          <a:xfrm flipH="1">
            <a:off x="836028" y="3185726"/>
            <a:ext cx="4960914" cy="2981983"/>
            <a:chOff x="0" y="0"/>
            <a:chExt cx="4960912" cy="2981981"/>
          </a:xfrm>
        </p:grpSpPr>
        <p:pic>
          <p:nvPicPr>
            <p:cNvPr id="230" name="Immagine" descr="Immagin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7000" y="88900"/>
              <a:ext cx="4706913" cy="265178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9" name="Immagine" descr="Immagine"/>
            <p:cNvPicPr>
              <a:picLocks noChangeAspect="0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4960913" cy="2981982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34" name="Drivers/pedestrian security: enabling traffic lights facing red during night when driver excessive speed is detected."/>
          <p:cNvSpPr txBox="1"/>
          <p:nvPr>
            <p:ph type="body" sz="quarter" idx="1"/>
          </p:nvPr>
        </p:nvSpPr>
        <p:spPr>
          <a:xfrm>
            <a:off x="698500" y="1613730"/>
            <a:ext cx="11607800" cy="1207468"/>
          </a:xfrm>
          <a:prstGeom prst="rect">
            <a:avLst/>
          </a:prstGeom>
        </p:spPr>
        <p:txBody>
          <a:bodyPr/>
          <a:lstStyle/>
          <a:p>
            <a:pPr defTabSz="1629894">
              <a:spcBef>
                <a:spcPts val="1200"/>
              </a:spcBef>
              <a:defRPr spc="-35" sz="3572"/>
            </a:pP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Drivers/pedestrian security</a:t>
            </a:r>
            <a:r>
              <a:t>: enabling traffic lights facing red during night when driver excessive speed is detected.</a:t>
            </a:r>
          </a:p>
        </p:txBody>
      </p:sp>
      <p:pic>
        <p:nvPicPr>
          <p:cNvPr id="235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78246" y="3354593"/>
            <a:ext cx="1481704" cy="25091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8" name="Immagine"/>
          <p:cNvGrpSpPr/>
          <p:nvPr/>
        </p:nvGrpSpPr>
        <p:grpSpPr>
          <a:xfrm>
            <a:off x="6366293" y="3271151"/>
            <a:ext cx="3300527" cy="2676026"/>
            <a:chOff x="0" y="0"/>
            <a:chExt cx="3300525" cy="2676025"/>
          </a:xfrm>
        </p:grpSpPr>
        <p:pic>
          <p:nvPicPr>
            <p:cNvPr id="237" name="Immagine" descr="Immagin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7000" y="88900"/>
              <a:ext cx="3046526" cy="234582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36" name="Immagine" descr="Immagine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300526" cy="2676026"/>
            </a:xfrm>
            <a:prstGeom prst="rect">
              <a:avLst/>
            </a:prstGeom>
            <a:effectLst/>
          </p:spPr>
        </p:pic>
      </p:grpSp>
      <p:grpSp>
        <p:nvGrpSpPr>
          <p:cNvPr id="241" name="Immagine"/>
          <p:cNvGrpSpPr/>
          <p:nvPr/>
        </p:nvGrpSpPr>
        <p:grpSpPr>
          <a:xfrm flipH="1">
            <a:off x="836028" y="3185726"/>
            <a:ext cx="4960914" cy="2981983"/>
            <a:chOff x="0" y="0"/>
            <a:chExt cx="4960912" cy="2981981"/>
          </a:xfrm>
        </p:grpSpPr>
        <p:pic>
          <p:nvPicPr>
            <p:cNvPr id="240" name="Immagine" descr="Immagin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7000" y="88900"/>
              <a:ext cx="4706913" cy="265178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39" name="Immagine" descr="Immagine"/>
            <p:cNvPicPr>
              <a:picLocks noChangeAspect="0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4960913" cy="2981982"/>
            </a:xfrm>
            <a:prstGeom prst="rect">
              <a:avLst/>
            </a:prstGeom>
            <a:effectLst/>
          </p:spPr>
        </p:pic>
      </p:grpSp>
      <p:pic>
        <p:nvPicPr>
          <p:cNvPr id="242" name="Immagine" descr="Immagin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438320" y="6625991"/>
            <a:ext cx="1561556" cy="267602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5" name="Immagine"/>
          <p:cNvGrpSpPr/>
          <p:nvPr/>
        </p:nvGrpSpPr>
        <p:grpSpPr>
          <a:xfrm flipH="1">
            <a:off x="862914" y="6336554"/>
            <a:ext cx="4932651" cy="3436825"/>
            <a:chOff x="0" y="0"/>
            <a:chExt cx="4932650" cy="3436823"/>
          </a:xfrm>
        </p:grpSpPr>
        <p:pic>
          <p:nvPicPr>
            <p:cNvPr id="244" name="Immagine" descr="Immagine"/>
            <p:cNvPicPr>
              <a:picLocks noChangeAspect="1"/>
            </p:cNvPicPr>
            <p:nvPr/>
          </p:nvPicPr>
          <p:blipFill>
            <a:blip r:embed="rId8">
              <a:extLst/>
            </a:blip>
            <a:srcRect l="0" t="0" r="0" b="0"/>
            <a:stretch>
              <a:fillRect/>
            </a:stretch>
          </p:blipFill>
          <p:spPr>
            <a:xfrm>
              <a:off x="127000" y="88900"/>
              <a:ext cx="4678651" cy="310662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3" name="Immagine" descr="Immagine"/>
            <p:cNvPicPr>
              <a:picLocks noChangeAspect="0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0" y="0"/>
              <a:ext cx="4932651" cy="3436824"/>
            </a:xfrm>
            <a:prstGeom prst="rect">
              <a:avLst/>
            </a:prstGeom>
            <a:effectLst/>
          </p:spPr>
        </p:pic>
      </p:grpSp>
      <p:grpSp>
        <p:nvGrpSpPr>
          <p:cNvPr id="248" name="Immagine"/>
          <p:cNvGrpSpPr/>
          <p:nvPr/>
        </p:nvGrpSpPr>
        <p:grpSpPr>
          <a:xfrm>
            <a:off x="6386907" y="6782768"/>
            <a:ext cx="3302408" cy="2362472"/>
            <a:chOff x="0" y="0"/>
            <a:chExt cx="3302406" cy="2362471"/>
          </a:xfrm>
        </p:grpSpPr>
        <p:pic>
          <p:nvPicPr>
            <p:cNvPr id="247" name="Immagine" descr="Immagine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127000" y="88900"/>
              <a:ext cx="3048407" cy="203227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6" name="Immagine" descr="Immagine"/>
            <p:cNvPicPr>
              <a:picLocks noChangeAspect="0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0"/>
              <a:ext cx="3302407" cy="2362472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51" name="Energy: reducing lights signals frequency time during day and night when no cars/pedestrians are detected."/>
          <p:cNvSpPr txBox="1"/>
          <p:nvPr>
            <p:ph type="body" sz="quarter" idx="1"/>
          </p:nvPr>
        </p:nvSpPr>
        <p:spPr>
          <a:xfrm>
            <a:off x="698500" y="1613730"/>
            <a:ext cx="11607800" cy="1207468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Energy</a:t>
            </a:r>
            <a:r>
              <a:t>: reducing lights signals frequency time during day and night when no cars/pedestrians are detected.</a:t>
            </a:r>
          </a:p>
        </p:txBody>
      </p:sp>
      <p:grpSp>
        <p:nvGrpSpPr>
          <p:cNvPr id="254" name="Immagine"/>
          <p:cNvGrpSpPr/>
          <p:nvPr/>
        </p:nvGrpSpPr>
        <p:grpSpPr>
          <a:xfrm>
            <a:off x="4054857" y="3007090"/>
            <a:ext cx="5673833" cy="6567286"/>
            <a:chOff x="0" y="0"/>
            <a:chExt cx="5673831" cy="6567284"/>
          </a:xfrm>
        </p:grpSpPr>
        <p:pic>
          <p:nvPicPr>
            <p:cNvPr id="253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41996" t="0" r="0" b="0"/>
            <a:stretch>
              <a:fillRect/>
            </a:stretch>
          </p:blipFill>
          <p:spPr>
            <a:xfrm>
              <a:off x="127000" y="88900"/>
              <a:ext cx="5419832" cy="623708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52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5673833" cy="6567285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257" name="Thank you"/>
          <p:cNvSpPr txBox="1"/>
          <p:nvPr>
            <p:ph type="body" sz="quarter" idx="1"/>
          </p:nvPr>
        </p:nvSpPr>
        <p:spPr>
          <a:xfrm>
            <a:off x="698500" y="8133064"/>
            <a:ext cx="11607800" cy="1207468"/>
          </a:xfrm>
          <a:prstGeom prst="rect">
            <a:avLst/>
          </a:prstGeom>
          <a:solidFill>
            <a:srgbClr val="00A1FF"/>
          </a:solidFill>
        </p:spPr>
        <p:txBody>
          <a:bodyPr anchor="ctr"/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pc="0" sz="3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</a:t>
            </a:r>
          </a:p>
        </p:txBody>
      </p:sp>
      <p:pic>
        <p:nvPicPr>
          <p:cNvPr id="258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rcRect l="0" t="26037" r="0" b="0"/>
          <a:stretch>
            <a:fillRect/>
          </a:stretch>
        </p:blipFill>
        <p:spPr>
          <a:xfrm>
            <a:off x="3352736" y="1482618"/>
            <a:ext cx="6299328" cy="6212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STLI"/>
          <p:cNvSpPr txBox="1"/>
          <p:nvPr>
            <p:ph type="title"/>
          </p:nvPr>
        </p:nvSpPr>
        <p:spPr>
          <a:xfrm>
            <a:off x="698500" y="445078"/>
            <a:ext cx="11607800" cy="1016001"/>
          </a:xfrm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55" name="Current Traffic Lights could be improved in some aspects..."/>
          <p:cNvSpPr txBox="1"/>
          <p:nvPr>
            <p:ph type="body" sz="quarter" idx="1"/>
          </p:nvPr>
        </p:nvSpPr>
        <p:spPr>
          <a:xfrm>
            <a:off x="698500" y="1612963"/>
            <a:ext cx="11607801" cy="838388"/>
          </a:xfrm>
          <a:prstGeom prst="rect">
            <a:avLst/>
          </a:prstGeom>
        </p:spPr>
        <p:txBody>
          <a:bodyPr/>
          <a:lstStyle>
            <a:lvl1pPr algn="ctr">
              <a:defRPr spc="-35" sz="3500"/>
            </a:lvl1pPr>
          </a:lstStyle>
          <a:p>
            <a:pPr/>
            <a:r>
              <a:t>Current Traffic Lights could be improved in some aspects...</a:t>
            </a:r>
          </a:p>
        </p:txBody>
      </p:sp>
      <p:grpSp>
        <p:nvGrpSpPr>
          <p:cNvPr id="158" name="Immagine"/>
          <p:cNvGrpSpPr/>
          <p:nvPr/>
        </p:nvGrpSpPr>
        <p:grpSpPr>
          <a:xfrm>
            <a:off x="1139947" y="2700569"/>
            <a:ext cx="11387723" cy="6592920"/>
            <a:chOff x="0" y="0"/>
            <a:chExt cx="11387721" cy="6592919"/>
          </a:xfrm>
        </p:grpSpPr>
        <p:pic>
          <p:nvPicPr>
            <p:cNvPr id="157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11133722" cy="626272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56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387722" cy="659292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61" name="Traffic Pollution: stopping cars at traffics lights with fixed time increases pollution."/>
          <p:cNvSpPr txBox="1"/>
          <p:nvPr>
            <p:ph type="body" sz="quarter" idx="1"/>
          </p:nvPr>
        </p:nvSpPr>
        <p:spPr>
          <a:xfrm>
            <a:off x="698500" y="1597679"/>
            <a:ext cx="11607800" cy="1396255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Traffic Pollution</a:t>
            </a:r>
            <a:r>
              <a:t>: stopping cars at traffics lights with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fixed time</a:t>
            </a:r>
            <a: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increases pollution.</a:t>
            </a:r>
          </a:p>
        </p:txBody>
      </p:sp>
      <p:grpSp>
        <p:nvGrpSpPr>
          <p:cNvPr id="164" name="Immagine"/>
          <p:cNvGrpSpPr/>
          <p:nvPr/>
        </p:nvGrpSpPr>
        <p:grpSpPr>
          <a:xfrm>
            <a:off x="1690590" y="3042212"/>
            <a:ext cx="10076971" cy="6223983"/>
            <a:chOff x="0" y="0"/>
            <a:chExt cx="10076969" cy="6223981"/>
          </a:xfrm>
        </p:grpSpPr>
        <p:pic>
          <p:nvPicPr>
            <p:cNvPr id="163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9822970" cy="589378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2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0076970" cy="6223982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67" name="Traffic congestion : fixed red time doesn't help when most of the traffic is along a single path at a precise time of the day (e.g. 8-9 am, 17-19 pm)."/>
          <p:cNvSpPr txBox="1"/>
          <p:nvPr>
            <p:ph type="body" sz="quarter" idx="1"/>
          </p:nvPr>
        </p:nvSpPr>
        <p:spPr>
          <a:xfrm>
            <a:off x="698500" y="1597679"/>
            <a:ext cx="11607800" cy="1396255"/>
          </a:xfrm>
          <a:prstGeom prst="rect">
            <a:avLst/>
          </a:prstGeom>
        </p:spPr>
        <p:txBody>
          <a:bodyPr/>
          <a:lstStyle/>
          <a:p>
            <a:pPr defTabSz="1387144">
              <a:spcBef>
                <a:spcPts val="1000"/>
              </a:spcBef>
              <a:defRPr spc="-30" sz="3040"/>
            </a:pPr>
            <a:r>
              <a:rPr b="1"/>
              <a:t>Traffic congestion </a:t>
            </a:r>
            <a:r>
              <a:t>: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fixed red time</a:t>
            </a:r>
            <a:r>
              <a:t> doesn't help when most of the traffic is along a single path at a precise time of the day (e.g. 8-9 am, 17-19 pm). </a:t>
            </a:r>
          </a:p>
        </p:txBody>
      </p:sp>
      <p:grpSp>
        <p:nvGrpSpPr>
          <p:cNvPr id="170" name="Immagine"/>
          <p:cNvGrpSpPr/>
          <p:nvPr/>
        </p:nvGrpSpPr>
        <p:grpSpPr>
          <a:xfrm>
            <a:off x="2187047" y="3424844"/>
            <a:ext cx="8630706" cy="5934978"/>
            <a:chOff x="0" y="0"/>
            <a:chExt cx="8630704" cy="5934976"/>
          </a:xfrm>
        </p:grpSpPr>
        <p:pic>
          <p:nvPicPr>
            <p:cNvPr id="169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8376705" cy="560477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8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630705" cy="593497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73" name="Safety: during night hours flashing yellow lights will induce some drivers to speed up ignoring safety."/>
          <p:cNvSpPr txBox="1"/>
          <p:nvPr>
            <p:ph type="body" sz="quarter" idx="1"/>
          </p:nvPr>
        </p:nvSpPr>
        <p:spPr>
          <a:xfrm>
            <a:off x="698500" y="1692072"/>
            <a:ext cx="11607800" cy="1207469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Safety</a:t>
            </a:r>
            <a:r>
              <a:t>: during night hours flashing yellow lights will induce some drivers to speed up ignoring safety.</a:t>
            </a:r>
          </a:p>
        </p:txBody>
      </p:sp>
      <p:grpSp>
        <p:nvGrpSpPr>
          <p:cNvPr id="176" name="Immagine"/>
          <p:cNvGrpSpPr/>
          <p:nvPr/>
        </p:nvGrpSpPr>
        <p:grpSpPr>
          <a:xfrm>
            <a:off x="465996" y="4119467"/>
            <a:ext cx="6276205" cy="4345004"/>
            <a:chOff x="0" y="0"/>
            <a:chExt cx="6276203" cy="4345002"/>
          </a:xfrm>
        </p:grpSpPr>
        <p:pic>
          <p:nvPicPr>
            <p:cNvPr id="175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127000" y="88900"/>
              <a:ext cx="6022204" cy="4014803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4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276204" cy="4345003"/>
            </a:xfrm>
            <a:prstGeom prst="rect">
              <a:avLst/>
            </a:prstGeom>
            <a:effectLst/>
          </p:spPr>
        </p:pic>
      </p:grpSp>
      <p:grpSp>
        <p:nvGrpSpPr>
          <p:cNvPr id="179" name="Immagine"/>
          <p:cNvGrpSpPr/>
          <p:nvPr/>
        </p:nvGrpSpPr>
        <p:grpSpPr>
          <a:xfrm>
            <a:off x="6814902" y="3265074"/>
            <a:ext cx="5958871" cy="6053775"/>
            <a:chOff x="0" y="0"/>
            <a:chExt cx="5958869" cy="6053773"/>
          </a:xfrm>
        </p:grpSpPr>
        <p:pic>
          <p:nvPicPr>
            <p:cNvPr id="178" name="Immagine" descr="Immagin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5704870" cy="572357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7" name="Immagine" descr="Immagine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958870" cy="605377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8004" y="318718"/>
            <a:ext cx="11908792" cy="9116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84" name="Energy: keeping traffic lights fully on when no cars are in the line is a waste of energy, even by day."/>
          <p:cNvSpPr txBox="1"/>
          <p:nvPr>
            <p:ph type="body" sz="quarter" idx="1"/>
          </p:nvPr>
        </p:nvSpPr>
        <p:spPr>
          <a:xfrm>
            <a:off x="698500" y="1692072"/>
            <a:ext cx="11607800" cy="1207469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Energy</a:t>
            </a:r>
            <a:r>
              <a:t>: keeping traffic lights fully on when no cars are in the line is a waste of energy, even by day.</a:t>
            </a:r>
          </a:p>
        </p:txBody>
      </p:sp>
      <p:grpSp>
        <p:nvGrpSpPr>
          <p:cNvPr id="187" name="Immagine"/>
          <p:cNvGrpSpPr/>
          <p:nvPr/>
        </p:nvGrpSpPr>
        <p:grpSpPr>
          <a:xfrm>
            <a:off x="2039739" y="3286128"/>
            <a:ext cx="8925315" cy="6111077"/>
            <a:chOff x="0" y="0"/>
            <a:chExt cx="8925314" cy="6111076"/>
          </a:xfrm>
        </p:grpSpPr>
        <p:pic>
          <p:nvPicPr>
            <p:cNvPr id="186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127000" y="88900"/>
              <a:ext cx="8671315" cy="578087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85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925315" cy="611107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Immagine"/>
          <p:cNvGrpSpPr/>
          <p:nvPr/>
        </p:nvGrpSpPr>
        <p:grpSpPr>
          <a:xfrm>
            <a:off x="897956" y="2427330"/>
            <a:ext cx="11462889" cy="6612890"/>
            <a:chOff x="0" y="0"/>
            <a:chExt cx="11462887" cy="6612889"/>
          </a:xfrm>
        </p:grpSpPr>
        <p:pic>
          <p:nvPicPr>
            <p:cNvPr id="190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127000" y="88900"/>
              <a:ext cx="11208888" cy="628268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89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-1"/>
              <a:ext cx="11462888" cy="6612891"/>
            </a:xfrm>
            <a:prstGeom prst="rect">
              <a:avLst/>
            </a:prstGeom>
            <a:effectLst/>
          </p:spPr>
        </p:pic>
      </p:grpSp>
      <p:sp>
        <p:nvSpPr>
          <p:cNvPr id="192" name="How ASTLI could solve these problems?"/>
          <p:cNvSpPr txBox="1"/>
          <p:nvPr/>
        </p:nvSpPr>
        <p:spPr>
          <a:xfrm>
            <a:off x="573186" y="1045633"/>
            <a:ext cx="11858428" cy="783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pc="-90" sz="4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How ASTLI could solve these problems?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STL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65768">
              <a:defRPr spc="-119" sz="5986"/>
            </a:lvl1pPr>
          </a:lstStyle>
          <a:p>
            <a:pPr/>
            <a:r>
              <a:t>ASTLI </a:t>
            </a:r>
          </a:p>
        </p:txBody>
      </p:sp>
      <p:sp>
        <p:nvSpPr>
          <p:cNvPr id="195" name="&quot;Red light&quot; pollution: reducing traffic lights red time analyzing current queue length and neighbors traffic lights, also by activating right/left turn depending on detected traffic."/>
          <p:cNvSpPr txBox="1"/>
          <p:nvPr>
            <p:ph type="body" sz="quarter" idx="1"/>
          </p:nvPr>
        </p:nvSpPr>
        <p:spPr>
          <a:xfrm>
            <a:off x="698500" y="1613730"/>
            <a:ext cx="11607800" cy="1388897"/>
          </a:xfrm>
          <a:prstGeom prst="rect">
            <a:avLst/>
          </a:prstGeom>
        </p:spPr>
        <p:txBody>
          <a:bodyPr/>
          <a:lstStyle/>
          <a:p>
            <a:pPr defTabSz="1387144">
              <a:spcBef>
                <a:spcPts val="1000"/>
              </a:spcBef>
              <a:defRPr spc="-30" sz="3040"/>
            </a:pP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"Red light" pollution</a:t>
            </a:r>
            <a:r>
              <a:t>: reducing traffic lights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red time</a:t>
            </a:r>
            <a:r>
              <a:t> analyzing current queue length and neighbors traffic lights, also by activating right/left turn depending on detected traffic.</a:t>
            </a:r>
          </a:p>
        </p:txBody>
      </p:sp>
      <p:grpSp>
        <p:nvGrpSpPr>
          <p:cNvPr id="198" name="Immagine"/>
          <p:cNvGrpSpPr/>
          <p:nvPr/>
        </p:nvGrpSpPr>
        <p:grpSpPr>
          <a:xfrm>
            <a:off x="863605" y="3232894"/>
            <a:ext cx="5604470" cy="5680670"/>
            <a:chOff x="0" y="0"/>
            <a:chExt cx="5604468" cy="5680668"/>
          </a:xfrm>
        </p:grpSpPr>
        <p:pic>
          <p:nvPicPr>
            <p:cNvPr id="197" name="Immagine" descr="Immagin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5350469" cy="535046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6" name="Immagine" descr="Immagine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469" cy="5680669"/>
            </a:xfrm>
            <a:prstGeom prst="rect">
              <a:avLst/>
            </a:prstGeom>
            <a:effectLst/>
          </p:spPr>
        </p:pic>
      </p:grpSp>
      <p:sp>
        <p:nvSpPr>
          <p:cNvPr id="199" name="Optimized: give more time to busiest lines"/>
          <p:cNvSpPr txBox="1"/>
          <p:nvPr/>
        </p:nvSpPr>
        <p:spPr>
          <a:xfrm>
            <a:off x="906752" y="8991431"/>
            <a:ext cx="5518176" cy="436397"/>
          </a:xfrm>
          <a:prstGeom prst="rect">
            <a:avLst/>
          </a:prstGeom>
          <a:solidFill>
            <a:srgbClr val="60D9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Optimized: give more time to busiest lines</a:t>
            </a:r>
          </a:p>
        </p:txBody>
      </p:sp>
      <p:grpSp>
        <p:nvGrpSpPr>
          <p:cNvPr id="202" name="Immagine"/>
          <p:cNvGrpSpPr/>
          <p:nvPr/>
        </p:nvGrpSpPr>
        <p:grpSpPr>
          <a:xfrm>
            <a:off x="7206609" y="3393330"/>
            <a:ext cx="5246120" cy="5393846"/>
            <a:chOff x="0" y="0"/>
            <a:chExt cx="5246118" cy="5393844"/>
          </a:xfrm>
        </p:grpSpPr>
        <p:pic>
          <p:nvPicPr>
            <p:cNvPr id="201" name="Immagine" descr="Immagine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18994" t="668" r="15740" b="0"/>
            <a:stretch>
              <a:fillRect/>
            </a:stretch>
          </p:blipFill>
          <p:spPr>
            <a:xfrm>
              <a:off x="127000" y="88899"/>
              <a:ext cx="4992119" cy="502977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0" name="Immagine" descr="Immagine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0"/>
              <a:ext cx="5246120" cy="5393845"/>
            </a:xfrm>
            <a:prstGeom prst="rect">
              <a:avLst/>
            </a:prstGeom>
            <a:effectLst/>
          </p:spPr>
        </p:pic>
      </p:grpSp>
      <p:sp>
        <p:nvSpPr>
          <p:cNvPr id="203" name="Control turn lights depending on traffic"/>
          <p:cNvSpPr txBox="1"/>
          <p:nvPr/>
        </p:nvSpPr>
        <p:spPr>
          <a:xfrm>
            <a:off x="7509879" y="8991431"/>
            <a:ext cx="5113884" cy="436397"/>
          </a:xfrm>
          <a:prstGeom prst="rect">
            <a:avLst/>
          </a:prstGeom>
          <a:solidFill>
            <a:srgbClr val="60D9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Control turn lights depending on traffic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